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Lst>
  <p:sldSz cx="6858000" cy="276733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F76C6C"/>
    <a:srgbClr val="FAED26"/>
    <a:srgbClr val="17E9E0"/>
    <a:srgbClr val="F54141"/>
    <a:srgbClr val="FFD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150" d="100"/>
          <a:sy n="150" d="100"/>
        </p:scale>
        <p:origin x="-36" y="-82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4528943"/>
            <a:ext cx="5829300" cy="9634408"/>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14534891"/>
            <a:ext cx="5143500" cy="668130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1DDDE3-A07E-4DF0-87BD-C958EC783F04}" type="datetimeFigureOut">
              <a:rPr lang="en-GB" smtClean="0"/>
              <a:t>10/11/2020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8828022-25C1-4D53-A749-A60A7B26C6D3}" type="slidenum">
              <a:rPr lang="en-GB" smtClean="0"/>
              <a:t>‹#›</a:t>
            </a:fld>
            <a:endParaRPr lang="en-GB"/>
          </a:p>
        </p:txBody>
      </p:sp>
    </p:spTree>
    <p:extLst>
      <p:ext uri="{BB962C8B-B14F-4D97-AF65-F5344CB8AC3E}">
        <p14:creationId xmlns:p14="http://schemas.microsoft.com/office/powerpoint/2010/main" val="779130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1DDDE3-A07E-4DF0-87BD-C958EC783F04}" type="datetimeFigureOut">
              <a:rPr lang="en-GB" smtClean="0"/>
              <a:t>10/11/2020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8828022-25C1-4D53-A749-A60A7B26C6D3}" type="slidenum">
              <a:rPr lang="en-GB" smtClean="0"/>
              <a:t>‹#›</a:t>
            </a:fld>
            <a:endParaRPr lang="en-GB"/>
          </a:p>
        </p:txBody>
      </p:sp>
    </p:spTree>
    <p:extLst>
      <p:ext uri="{BB962C8B-B14F-4D97-AF65-F5344CB8AC3E}">
        <p14:creationId xmlns:p14="http://schemas.microsoft.com/office/powerpoint/2010/main" val="366876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1473347"/>
            <a:ext cx="1478756" cy="234518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1473347"/>
            <a:ext cx="4350544" cy="234518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1DDDE3-A07E-4DF0-87BD-C958EC783F04}" type="datetimeFigureOut">
              <a:rPr lang="en-GB" smtClean="0"/>
              <a:t>10/11/2020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8828022-25C1-4D53-A749-A60A7B26C6D3}" type="slidenum">
              <a:rPr lang="en-GB" smtClean="0"/>
              <a:t>‹#›</a:t>
            </a:fld>
            <a:endParaRPr lang="en-GB"/>
          </a:p>
        </p:txBody>
      </p:sp>
    </p:spTree>
    <p:extLst>
      <p:ext uri="{BB962C8B-B14F-4D97-AF65-F5344CB8AC3E}">
        <p14:creationId xmlns:p14="http://schemas.microsoft.com/office/powerpoint/2010/main" val="377223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1DDDE3-A07E-4DF0-87BD-C958EC783F04}" type="datetimeFigureOut">
              <a:rPr lang="en-GB" smtClean="0"/>
              <a:t>10/11/2020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8828022-25C1-4D53-A749-A60A7B26C6D3}" type="slidenum">
              <a:rPr lang="en-GB" smtClean="0"/>
              <a:t>‹#›</a:t>
            </a:fld>
            <a:endParaRPr lang="en-GB"/>
          </a:p>
        </p:txBody>
      </p:sp>
    </p:spTree>
    <p:extLst>
      <p:ext uri="{BB962C8B-B14F-4D97-AF65-F5344CB8AC3E}">
        <p14:creationId xmlns:p14="http://schemas.microsoft.com/office/powerpoint/2010/main" val="2809069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6899116"/>
            <a:ext cx="5915025" cy="11511322"/>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18519339"/>
            <a:ext cx="5915025" cy="6053532"/>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1DDDE3-A07E-4DF0-87BD-C958EC783F04}" type="datetimeFigureOut">
              <a:rPr lang="en-GB" smtClean="0"/>
              <a:t>10/11/2020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8828022-25C1-4D53-A749-A60A7B26C6D3}" type="slidenum">
              <a:rPr lang="en-GB" smtClean="0"/>
              <a:t>‹#›</a:t>
            </a:fld>
            <a:endParaRPr lang="en-GB"/>
          </a:p>
        </p:txBody>
      </p:sp>
    </p:spTree>
    <p:extLst>
      <p:ext uri="{BB962C8B-B14F-4D97-AF65-F5344CB8AC3E}">
        <p14:creationId xmlns:p14="http://schemas.microsoft.com/office/powerpoint/2010/main" val="348315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7366735"/>
            <a:ext cx="2914650" cy="17558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7366735"/>
            <a:ext cx="2914650" cy="175584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1DDDE3-A07E-4DF0-87BD-C958EC783F04}" type="datetimeFigureOut">
              <a:rPr lang="en-GB" smtClean="0"/>
              <a:t>10/11/2020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8828022-25C1-4D53-A749-A60A7B26C6D3}" type="slidenum">
              <a:rPr lang="en-GB" smtClean="0"/>
              <a:t>‹#›</a:t>
            </a:fld>
            <a:endParaRPr lang="en-GB"/>
          </a:p>
        </p:txBody>
      </p:sp>
    </p:spTree>
    <p:extLst>
      <p:ext uri="{BB962C8B-B14F-4D97-AF65-F5344CB8AC3E}">
        <p14:creationId xmlns:p14="http://schemas.microsoft.com/office/powerpoint/2010/main" val="3847988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1473353"/>
            <a:ext cx="5915025" cy="534889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6783804"/>
            <a:ext cx="2901255" cy="332463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10108441"/>
            <a:ext cx="2901255" cy="14867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6783804"/>
            <a:ext cx="2915543" cy="332463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10108441"/>
            <a:ext cx="2915543" cy="14867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1DDDE3-A07E-4DF0-87BD-C958EC783F04}" type="datetimeFigureOut">
              <a:rPr lang="en-GB" smtClean="0"/>
              <a:t>10/11/2020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8828022-25C1-4D53-A749-A60A7B26C6D3}" type="slidenum">
              <a:rPr lang="en-GB" smtClean="0"/>
              <a:t>‹#›</a:t>
            </a:fld>
            <a:endParaRPr lang="en-GB"/>
          </a:p>
        </p:txBody>
      </p:sp>
    </p:spTree>
    <p:extLst>
      <p:ext uri="{BB962C8B-B14F-4D97-AF65-F5344CB8AC3E}">
        <p14:creationId xmlns:p14="http://schemas.microsoft.com/office/powerpoint/2010/main" val="1951432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1DDDE3-A07E-4DF0-87BD-C958EC783F04}" type="datetimeFigureOut">
              <a:rPr lang="en-GB" smtClean="0"/>
              <a:t>10/11/2020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8828022-25C1-4D53-A749-A60A7B26C6D3}" type="slidenum">
              <a:rPr lang="en-GB" smtClean="0"/>
              <a:t>‹#›</a:t>
            </a:fld>
            <a:endParaRPr lang="en-GB"/>
          </a:p>
        </p:txBody>
      </p:sp>
    </p:spTree>
    <p:extLst>
      <p:ext uri="{BB962C8B-B14F-4D97-AF65-F5344CB8AC3E}">
        <p14:creationId xmlns:p14="http://schemas.microsoft.com/office/powerpoint/2010/main" val="2315746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1DDDE3-A07E-4DF0-87BD-C958EC783F04}" type="datetimeFigureOut">
              <a:rPr lang="en-GB" smtClean="0"/>
              <a:t>10/11/2020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8828022-25C1-4D53-A749-A60A7B26C6D3}" type="slidenum">
              <a:rPr lang="en-GB" smtClean="0"/>
              <a:t>‹#›</a:t>
            </a:fld>
            <a:endParaRPr lang="en-GB"/>
          </a:p>
        </p:txBody>
      </p:sp>
    </p:spTree>
    <p:extLst>
      <p:ext uri="{BB962C8B-B14F-4D97-AF65-F5344CB8AC3E}">
        <p14:creationId xmlns:p14="http://schemas.microsoft.com/office/powerpoint/2010/main" val="2309521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1844887"/>
            <a:ext cx="2211884" cy="6457103"/>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3984449"/>
            <a:ext cx="3471863" cy="1966597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8301990"/>
            <a:ext cx="2211884" cy="153804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11DDDE3-A07E-4DF0-87BD-C958EC783F04}" type="datetimeFigureOut">
              <a:rPr lang="en-GB" smtClean="0"/>
              <a:t>10/11/2020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8828022-25C1-4D53-A749-A60A7B26C6D3}" type="slidenum">
              <a:rPr lang="en-GB" smtClean="0"/>
              <a:t>‹#›</a:t>
            </a:fld>
            <a:endParaRPr lang="en-GB"/>
          </a:p>
        </p:txBody>
      </p:sp>
    </p:spTree>
    <p:extLst>
      <p:ext uri="{BB962C8B-B14F-4D97-AF65-F5344CB8AC3E}">
        <p14:creationId xmlns:p14="http://schemas.microsoft.com/office/powerpoint/2010/main" val="3376126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1844887"/>
            <a:ext cx="2211884" cy="6457103"/>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3984449"/>
            <a:ext cx="3471863" cy="1966597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8301990"/>
            <a:ext cx="2211884" cy="153804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11DDDE3-A07E-4DF0-87BD-C958EC783F04}" type="datetimeFigureOut">
              <a:rPr lang="en-GB" smtClean="0"/>
              <a:t>10/11/2020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8828022-25C1-4D53-A749-A60A7B26C6D3}" type="slidenum">
              <a:rPr lang="en-GB" smtClean="0"/>
              <a:t>‹#›</a:t>
            </a:fld>
            <a:endParaRPr lang="en-GB"/>
          </a:p>
        </p:txBody>
      </p:sp>
    </p:spTree>
    <p:extLst>
      <p:ext uri="{BB962C8B-B14F-4D97-AF65-F5344CB8AC3E}">
        <p14:creationId xmlns:p14="http://schemas.microsoft.com/office/powerpoint/2010/main" val="1687864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1473353"/>
            <a:ext cx="5915025" cy="534889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7366735"/>
            <a:ext cx="5915025" cy="1755845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25649055"/>
            <a:ext cx="1543050" cy="1473347"/>
          </a:xfrm>
          <a:prstGeom prst="rect">
            <a:avLst/>
          </a:prstGeom>
        </p:spPr>
        <p:txBody>
          <a:bodyPr vert="horz" lIns="91440" tIns="45720" rIns="91440" bIns="45720" rtlCol="0" anchor="ctr"/>
          <a:lstStyle>
            <a:lvl1pPr algn="l">
              <a:defRPr sz="900">
                <a:solidFill>
                  <a:schemeClr val="tx1">
                    <a:tint val="75000"/>
                  </a:schemeClr>
                </a:solidFill>
              </a:defRPr>
            </a:lvl1pPr>
          </a:lstStyle>
          <a:p>
            <a:fld id="{011DDDE3-A07E-4DF0-87BD-C958EC783F04}" type="datetimeFigureOut">
              <a:rPr lang="en-GB" smtClean="0"/>
              <a:t>10/11/2020</a:t>
            </a:fld>
            <a:endParaRPr lang="en-GB"/>
          </a:p>
        </p:txBody>
      </p:sp>
      <p:sp>
        <p:nvSpPr>
          <p:cNvPr id="5" name="Footer Placeholder 4"/>
          <p:cNvSpPr>
            <a:spLocks noGrp="1"/>
          </p:cNvSpPr>
          <p:nvPr>
            <p:ph type="ftr" sz="quarter" idx="3"/>
          </p:nvPr>
        </p:nvSpPr>
        <p:spPr>
          <a:xfrm>
            <a:off x="2271713" y="25649055"/>
            <a:ext cx="2314575" cy="1473347"/>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4843463" y="25649055"/>
            <a:ext cx="1543050" cy="1473347"/>
          </a:xfrm>
          <a:prstGeom prst="rect">
            <a:avLst/>
          </a:prstGeom>
        </p:spPr>
        <p:txBody>
          <a:bodyPr vert="horz" lIns="91440" tIns="45720" rIns="91440" bIns="45720" rtlCol="0" anchor="ctr"/>
          <a:lstStyle>
            <a:lvl1pPr algn="r">
              <a:defRPr sz="900">
                <a:solidFill>
                  <a:schemeClr val="tx1">
                    <a:tint val="75000"/>
                  </a:schemeClr>
                </a:solidFill>
              </a:defRPr>
            </a:lvl1pPr>
          </a:lstStyle>
          <a:p>
            <a:fld id="{F8828022-25C1-4D53-A749-A60A7B26C6D3}" type="slidenum">
              <a:rPr lang="en-GB" smtClean="0"/>
              <a:t>‹#›</a:t>
            </a:fld>
            <a:endParaRPr lang="en-GB"/>
          </a:p>
        </p:txBody>
      </p:sp>
    </p:spTree>
    <p:extLst>
      <p:ext uri="{BB962C8B-B14F-4D97-AF65-F5344CB8AC3E}">
        <p14:creationId xmlns:p14="http://schemas.microsoft.com/office/powerpoint/2010/main" val="342351480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8E75C0C9-AE5C-460D-900B-C5B1478C66D2}"/>
              </a:ext>
            </a:extLst>
          </p:cNvPr>
          <p:cNvSpPr/>
          <p:nvPr/>
        </p:nvSpPr>
        <p:spPr>
          <a:xfrm>
            <a:off x="8815" y="2516137"/>
            <a:ext cx="6858509" cy="65195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B2C35B59-7BCB-4D6F-B180-F23C5438A6A6}"/>
              </a:ext>
            </a:extLst>
          </p:cNvPr>
          <p:cNvSpPr/>
          <p:nvPr/>
        </p:nvSpPr>
        <p:spPr>
          <a:xfrm>
            <a:off x="416753" y="3871727"/>
            <a:ext cx="6098350" cy="6519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3BD1215B-E6A1-465C-990A-2D3A69FFA29F}"/>
              </a:ext>
            </a:extLst>
          </p:cNvPr>
          <p:cNvPicPr>
            <a:picLocks noChangeAspect="1"/>
          </p:cNvPicPr>
          <p:nvPr/>
        </p:nvPicPr>
        <p:blipFill>
          <a:blip r:embed="rId2"/>
          <a:stretch>
            <a:fillRect/>
          </a:stretch>
        </p:blipFill>
        <p:spPr>
          <a:xfrm>
            <a:off x="0" y="-20623"/>
            <a:ext cx="6858000" cy="2939143"/>
          </a:xfrm>
          <a:prstGeom prst="rect">
            <a:avLst/>
          </a:prstGeom>
        </p:spPr>
      </p:pic>
      <p:sp>
        <p:nvSpPr>
          <p:cNvPr id="22" name="Rectangle 21">
            <a:extLst>
              <a:ext uri="{FF2B5EF4-FFF2-40B4-BE49-F238E27FC236}">
                <a16:creationId xmlns:a16="http://schemas.microsoft.com/office/drawing/2014/main" id="{89454049-9E7B-4129-9879-2940D8BE9904}"/>
              </a:ext>
            </a:extLst>
          </p:cNvPr>
          <p:cNvSpPr/>
          <p:nvPr/>
        </p:nvSpPr>
        <p:spPr>
          <a:xfrm>
            <a:off x="0" y="621971"/>
            <a:ext cx="3705226" cy="1310028"/>
          </a:xfrm>
          <a:prstGeom prst="rect">
            <a:avLst/>
          </a:prstGeom>
          <a:solidFill>
            <a:srgbClr val="F7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F7BF85C5-5DE0-4B14-B6CF-1258C221BE9F}"/>
              </a:ext>
            </a:extLst>
          </p:cNvPr>
          <p:cNvSpPr/>
          <p:nvPr/>
        </p:nvSpPr>
        <p:spPr>
          <a:xfrm>
            <a:off x="0" y="2918520"/>
            <a:ext cx="6858000" cy="94705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7D57E7B7-0612-4ED2-B1F7-5F274956E7D1}"/>
              </a:ext>
            </a:extLst>
          </p:cNvPr>
          <p:cNvSpPr txBox="1"/>
          <p:nvPr/>
        </p:nvSpPr>
        <p:spPr>
          <a:xfrm>
            <a:off x="276227" y="752773"/>
            <a:ext cx="3429001" cy="959173"/>
          </a:xfrm>
          <a:prstGeom prst="rect">
            <a:avLst/>
          </a:prstGeom>
          <a:noFill/>
        </p:spPr>
        <p:txBody>
          <a:bodyPr wrap="square" rtlCol="0">
            <a:spAutoFit/>
          </a:bodyPr>
          <a:lstStyle/>
          <a:p>
            <a:pPr>
              <a:lnSpc>
                <a:spcPct val="150000"/>
              </a:lnSpc>
            </a:pPr>
            <a:r>
              <a:rPr lang="en-GB" sz="2000" b="1" dirty="0">
                <a:solidFill>
                  <a:schemeClr val="bg1"/>
                </a:solidFill>
                <a:latin typeface="Raleway"/>
                <a:ea typeface="Malgun Gothic" panose="020B0503020000020004" pitchFamily="34" charset="-127"/>
              </a:rPr>
              <a:t>EVERY SPACE HAS A STORY</a:t>
            </a:r>
          </a:p>
          <a:p>
            <a:pPr>
              <a:lnSpc>
                <a:spcPct val="150000"/>
              </a:lnSpc>
            </a:pPr>
            <a:r>
              <a:rPr lang="en-GB" sz="2000" b="1" dirty="0">
                <a:solidFill>
                  <a:schemeClr val="bg1"/>
                </a:solidFill>
                <a:latin typeface="Raleway"/>
                <a:ea typeface="Malgun Gothic" panose="020B0503020000020004" pitchFamily="34" charset="-127"/>
              </a:rPr>
              <a:t>WRITE YOUR OWN</a:t>
            </a:r>
          </a:p>
        </p:txBody>
      </p:sp>
      <p:pic>
        <p:nvPicPr>
          <p:cNvPr id="16" name="Picture 15">
            <a:extLst>
              <a:ext uri="{FF2B5EF4-FFF2-40B4-BE49-F238E27FC236}">
                <a16:creationId xmlns:a16="http://schemas.microsoft.com/office/drawing/2014/main" id="{6F2D4F08-42E2-4BA0-9C8A-485FCD40B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1957" y="6679706"/>
            <a:ext cx="3007010" cy="2004673"/>
          </a:xfrm>
          <a:prstGeom prst="rect">
            <a:avLst/>
          </a:prstGeom>
        </p:spPr>
      </p:pic>
      <p:sp>
        <p:nvSpPr>
          <p:cNvPr id="20" name="TextBox 19">
            <a:extLst>
              <a:ext uri="{FF2B5EF4-FFF2-40B4-BE49-F238E27FC236}">
                <a16:creationId xmlns:a16="http://schemas.microsoft.com/office/drawing/2014/main" id="{5E7CB178-95B6-4F77-8A1F-A1566147AA2D}"/>
              </a:ext>
            </a:extLst>
          </p:cNvPr>
          <p:cNvSpPr txBox="1"/>
          <p:nvPr/>
        </p:nvSpPr>
        <p:spPr>
          <a:xfrm>
            <a:off x="3362328" y="4377717"/>
            <a:ext cx="3429001" cy="707886"/>
          </a:xfrm>
          <a:prstGeom prst="rect">
            <a:avLst/>
          </a:prstGeom>
          <a:noFill/>
        </p:spPr>
        <p:txBody>
          <a:bodyPr wrap="square" rtlCol="0">
            <a:spAutoFit/>
          </a:bodyPr>
          <a:lstStyle/>
          <a:p>
            <a:r>
              <a:rPr lang="en-GB" sz="2000" dirty="0">
                <a:solidFill>
                  <a:schemeClr val="tx1">
                    <a:lumMod val="65000"/>
                    <a:lumOff val="35000"/>
                  </a:schemeClr>
                </a:solidFill>
                <a:latin typeface="Malgun Gothic" panose="020B0503020000020004" pitchFamily="34" charset="-127"/>
                <a:ea typeface="Malgun Gothic" panose="020B0503020000020004" pitchFamily="34" charset="-127"/>
              </a:rPr>
              <a:t>A SPACE THAT DELIVERS </a:t>
            </a:r>
            <a:r>
              <a:rPr lang="en-GB" sz="2000" dirty="0">
                <a:solidFill>
                  <a:srgbClr val="F2F2F2"/>
                </a:solidFill>
                <a:latin typeface="Malgun Gothic" panose="020B0503020000020004" pitchFamily="34" charset="-127"/>
                <a:ea typeface="Malgun Gothic" panose="020B0503020000020004" pitchFamily="34" charset="-127"/>
              </a:rPr>
              <a:t>COMFORT</a:t>
            </a:r>
          </a:p>
        </p:txBody>
      </p:sp>
      <p:sp>
        <p:nvSpPr>
          <p:cNvPr id="21" name="TextBox 20">
            <a:extLst>
              <a:ext uri="{FF2B5EF4-FFF2-40B4-BE49-F238E27FC236}">
                <a16:creationId xmlns:a16="http://schemas.microsoft.com/office/drawing/2014/main" id="{81D05397-2A2B-47A9-A274-03719D747C6A}"/>
              </a:ext>
            </a:extLst>
          </p:cNvPr>
          <p:cNvSpPr txBox="1"/>
          <p:nvPr/>
        </p:nvSpPr>
        <p:spPr>
          <a:xfrm>
            <a:off x="485610" y="6510510"/>
            <a:ext cx="3429001" cy="400110"/>
          </a:xfrm>
          <a:prstGeom prst="rect">
            <a:avLst/>
          </a:prstGeom>
          <a:noFill/>
        </p:spPr>
        <p:txBody>
          <a:bodyPr wrap="square" rtlCol="0">
            <a:spAutoFit/>
          </a:bodyPr>
          <a:lstStyle/>
          <a:p>
            <a:r>
              <a:rPr lang="en-GB" sz="2000" dirty="0">
                <a:solidFill>
                  <a:schemeClr val="tx1">
                    <a:lumMod val="65000"/>
                    <a:lumOff val="35000"/>
                  </a:schemeClr>
                </a:solidFill>
                <a:latin typeface="Malgun Gothic" panose="020B0503020000020004" pitchFamily="34" charset="-127"/>
                <a:ea typeface="Malgun Gothic" panose="020B0503020000020004" pitchFamily="34" charset="-127"/>
              </a:rPr>
              <a:t>A SPACE THAT IS SECURED</a:t>
            </a:r>
          </a:p>
        </p:txBody>
      </p:sp>
      <p:sp>
        <p:nvSpPr>
          <p:cNvPr id="29" name="Rectangle 28">
            <a:extLst>
              <a:ext uri="{FF2B5EF4-FFF2-40B4-BE49-F238E27FC236}">
                <a16:creationId xmlns:a16="http://schemas.microsoft.com/office/drawing/2014/main" id="{CA8EA97B-99BB-4FCF-832A-2B21F902C8AB}"/>
              </a:ext>
            </a:extLst>
          </p:cNvPr>
          <p:cNvSpPr/>
          <p:nvPr/>
        </p:nvSpPr>
        <p:spPr>
          <a:xfrm>
            <a:off x="5133524" y="3235638"/>
            <a:ext cx="1424441" cy="313760"/>
          </a:xfrm>
          <a:prstGeom prst="rect">
            <a:avLst/>
          </a:prstGeom>
          <a:solidFill>
            <a:srgbClr val="F76C6C"/>
          </a:solidFill>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algn="ctr"/>
            <a:r>
              <a:rPr lang="en-GB" sz="1100" dirty="0">
                <a:solidFill>
                  <a:schemeClr val="bg1"/>
                </a:solidFill>
              </a:rPr>
              <a:t>REQUEST CALLBACK</a:t>
            </a:r>
          </a:p>
        </p:txBody>
      </p:sp>
      <p:pic>
        <p:nvPicPr>
          <p:cNvPr id="31" name="Picture 30">
            <a:extLst>
              <a:ext uri="{FF2B5EF4-FFF2-40B4-BE49-F238E27FC236}">
                <a16:creationId xmlns:a16="http://schemas.microsoft.com/office/drawing/2014/main" id="{396657E7-EDB8-47A8-8D27-41AFA56CA8F4}"/>
              </a:ext>
            </a:extLst>
          </p:cNvPr>
          <p:cNvPicPr>
            <a:picLocks noChangeAspect="1"/>
          </p:cNvPicPr>
          <p:nvPr/>
        </p:nvPicPr>
        <p:blipFill>
          <a:blip r:embed="rId4"/>
          <a:stretch>
            <a:fillRect/>
          </a:stretch>
        </p:blipFill>
        <p:spPr>
          <a:xfrm>
            <a:off x="0" y="9018599"/>
            <a:ext cx="6858000" cy="1996440"/>
          </a:xfrm>
          <a:prstGeom prst="rect">
            <a:avLst/>
          </a:prstGeom>
        </p:spPr>
      </p:pic>
      <p:sp>
        <p:nvSpPr>
          <p:cNvPr id="33" name="Rectangle 32">
            <a:extLst>
              <a:ext uri="{FF2B5EF4-FFF2-40B4-BE49-F238E27FC236}">
                <a16:creationId xmlns:a16="http://schemas.microsoft.com/office/drawing/2014/main" id="{7D8AF925-E5B3-45C2-A242-6528F4A4B15B}"/>
              </a:ext>
            </a:extLst>
          </p:cNvPr>
          <p:cNvSpPr/>
          <p:nvPr/>
        </p:nvSpPr>
        <p:spPr>
          <a:xfrm>
            <a:off x="500061" y="3254897"/>
            <a:ext cx="1280644" cy="2945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bg1">
                    <a:lumMod val="65000"/>
                  </a:schemeClr>
                </a:solidFill>
                <a:latin typeface="Raleway"/>
                <a:ea typeface="Malgun Gothic" panose="020B0503020000020004" pitchFamily="34" charset="-127"/>
              </a:rPr>
              <a:t>Name</a:t>
            </a:r>
          </a:p>
        </p:txBody>
      </p:sp>
      <p:sp>
        <p:nvSpPr>
          <p:cNvPr id="34" name="Rectangle 33">
            <a:extLst>
              <a:ext uri="{FF2B5EF4-FFF2-40B4-BE49-F238E27FC236}">
                <a16:creationId xmlns:a16="http://schemas.microsoft.com/office/drawing/2014/main" id="{EFEB5470-0F1D-4178-8EB7-129B6B6DC6F7}"/>
              </a:ext>
            </a:extLst>
          </p:cNvPr>
          <p:cNvSpPr/>
          <p:nvPr/>
        </p:nvSpPr>
        <p:spPr>
          <a:xfrm>
            <a:off x="2010711" y="3264526"/>
            <a:ext cx="1280644" cy="2945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bg1">
                    <a:lumMod val="65000"/>
                  </a:schemeClr>
                </a:solidFill>
                <a:latin typeface="Raleway"/>
                <a:ea typeface="Malgun Gothic" panose="020B0503020000020004" pitchFamily="34" charset="-127"/>
              </a:rPr>
              <a:t>Contact</a:t>
            </a:r>
          </a:p>
        </p:txBody>
      </p:sp>
      <p:sp>
        <p:nvSpPr>
          <p:cNvPr id="35" name="Rectangle 34">
            <a:extLst>
              <a:ext uri="{FF2B5EF4-FFF2-40B4-BE49-F238E27FC236}">
                <a16:creationId xmlns:a16="http://schemas.microsoft.com/office/drawing/2014/main" id="{763EAC8A-9E7C-4786-B88C-4F69A6EACA99}"/>
              </a:ext>
            </a:extLst>
          </p:cNvPr>
          <p:cNvSpPr/>
          <p:nvPr/>
        </p:nvSpPr>
        <p:spPr>
          <a:xfrm>
            <a:off x="3521361" y="3254897"/>
            <a:ext cx="1280644" cy="2945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solidFill>
                  <a:schemeClr val="bg1">
                    <a:lumMod val="65000"/>
                  </a:schemeClr>
                </a:solidFill>
                <a:latin typeface="Raleway"/>
                <a:ea typeface="Malgun Gothic" panose="020B0503020000020004" pitchFamily="34" charset="-127"/>
              </a:rPr>
              <a:t>Email</a:t>
            </a:r>
          </a:p>
        </p:txBody>
      </p:sp>
      <p:sp>
        <p:nvSpPr>
          <p:cNvPr id="36" name="Rectangle 35">
            <a:extLst>
              <a:ext uri="{FF2B5EF4-FFF2-40B4-BE49-F238E27FC236}">
                <a16:creationId xmlns:a16="http://schemas.microsoft.com/office/drawing/2014/main" id="{21E2E712-9F6B-4FDD-BD22-33F7A1F9167D}"/>
              </a:ext>
            </a:extLst>
          </p:cNvPr>
          <p:cNvSpPr/>
          <p:nvPr/>
        </p:nvSpPr>
        <p:spPr>
          <a:xfrm>
            <a:off x="-3830" y="10992855"/>
            <a:ext cx="6861829" cy="1260286"/>
          </a:xfrm>
          <a:prstGeom prst="rect">
            <a:avLst/>
          </a:prstGeom>
          <a:solidFill>
            <a:srgbClr val="F7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Rectangle 37">
            <a:extLst>
              <a:ext uri="{FF2B5EF4-FFF2-40B4-BE49-F238E27FC236}">
                <a16:creationId xmlns:a16="http://schemas.microsoft.com/office/drawing/2014/main" id="{6D0A1157-8CDF-4D3E-B758-A9795934D39A}"/>
              </a:ext>
            </a:extLst>
          </p:cNvPr>
          <p:cNvSpPr/>
          <p:nvPr/>
        </p:nvSpPr>
        <p:spPr>
          <a:xfrm>
            <a:off x="-7153" y="24022199"/>
            <a:ext cx="6877335" cy="183025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0" name="Straight Connector 39">
            <a:extLst>
              <a:ext uri="{FF2B5EF4-FFF2-40B4-BE49-F238E27FC236}">
                <a16:creationId xmlns:a16="http://schemas.microsoft.com/office/drawing/2014/main" id="{1FA62319-1E67-4EB2-B803-6EBDBBEE68BF}"/>
              </a:ext>
            </a:extLst>
          </p:cNvPr>
          <p:cNvCxnSpPr/>
          <p:nvPr/>
        </p:nvCxnSpPr>
        <p:spPr>
          <a:xfrm>
            <a:off x="2292212" y="24256286"/>
            <a:ext cx="0" cy="13620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A8351D-FDE8-4451-B613-1C5444215454}"/>
              </a:ext>
            </a:extLst>
          </p:cNvPr>
          <p:cNvCxnSpPr/>
          <p:nvPr/>
        </p:nvCxnSpPr>
        <p:spPr>
          <a:xfrm>
            <a:off x="4559162" y="24256286"/>
            <a:ext cx="0" cy="13620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60174086-8E77-4C79-84A7-7C2D24B844E1}"/>
              </a:ext>
            </a:extLst>
          </p:cNvPr>
          <p:cNvSpPr/>
          <p:nvPr/>
        </p:nvSpPr>
        <p:spPr>
          <a:xfrm>
            <a:off x="-7152" y="9018600"/>
            <a:ext cx="6861830" cy="695473"/>
          </a:xfrm>
          <a:prstGeom prst="rect">
            <a:avLst/>
          </a:prstGeom>
          <a:solidFill>
            <a:schemeClr val="tx1">
              <a:lumMod val="75000"/>
              <a:lumOff val="2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latin typeface="Malgun Gothic" panose="020B0503020000020004" pitchFamily="34" charset="-127"/>
                <a:ea typeface="Malgun Gothic" panose="020B0503020000020004" pitchFamily="34" charset="-127"/>
              </a:rPr>
              <a:t>LIVE THE EXPERIENCE</a:t>
            </a:r>
          </a:p>
        </p:txBody>
      </p:sp>
      <p:sp>
        <p:nvSpPr>
          <p:cNvPr id="46" name="Rectangle 45">
            <a:extLst>
              <a:ext uri="{FF2B5EF4-FFF2-40B4-BE49-F238E27FC236}">
                <a16:creationId xmlns:a16="http://schemas.microsoft.com/office/drawing/2014/main" id="{1020F7BE-74E6-4BF0-89A4-A5FFD3AE6E54}"/>
              </a:ext>
            </a:extLst>
          </p:cNvPr>
          <p:cNvSpPr/>
          <p:nvPr/>
        </p:nvSpPr>
        <p:spPr>
          <a:xfrm>
            <a:off x="-7151" y="12226894"/>
            <a:ext cx="6865151" cy="10003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F9C889BA-CA44-487B-AD03-09F02D8277D3}"/>
              </a:ext>
            </a:extLst>
          </p:cNvPr>
          <p:cNvSpPr/>
          <p:nvPr/>
        </p:nvSpPr>
        <p:spPr>
          <a:xfrm>
            <a:off x="450055" y="12227675"/>
            <a:ext cx="5957890" cy="10003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cap="all" dirty="0"/>
              <a:t>PRE-BOOK NOW</a:t>
            </a:r>
            <a:endParaRPr lang="en-GB" dirty="0"/>
          </a:p>
        </p:txBody>
      </p:sp>
      <p:sp>
        <p:nvSpPr>
          <p:cNvPr id="50" name="TextBox 49">
            <a:extLst>
              <a:ext uri="{FF2B5EF4-FFF2-40B4-BE49-F238E27FC236}">
                <a16:creationId xmlns:a16="http://schemas.microsoft.com/office/drawing/2014/main" id="{FAEF32E6-5078-4A7F-86E6-F823D8FDABEB}"/>
              </a:ext>
            </a:extLst>
          </p:cNvPr>
          <p:cNvSpPr txBox="1"/>
          <p:nvPr/>
        </p:nvSpPr>
        <p:spPr>
          <a:xfrm>
            <a:off x="54259" y="11082994"/>
            <a:ext cx="6503704" cy="415498"/>
          </a:xfrm>
          <a:prstGeom prst="rect">
            <a:avLst/>
          </a:prstGeom>
          <a:noFill/>
        </p:spPr>
        <p:txBody>
          <a:bodyPr wrap="square" rtlCol="0">
            <a:spAutoFit/>
          </a:bodyPr>
          <a:lstStyle/>
          <a:p>
            <a:r>
              <a:rPr lang="en-GB" sz="1050" dirty="0">
                <a:solidFill>
                  <a:schemeClr val="bg1">
                    <a:lumMod val="95000"/>
                  </a:schemeClr>
                </a:solidFill>
                <a:latin typeface="Microsoft YaHei UI Light" panose="020B0502040204020203" pitchFamily="34" charset="-122"/>
                <a:ea typeface="Microsoft YaHei UI Light" panose="020B0502040204020203" pitchFamily="34" charset="-122"/>
              </a:rPr>
              <a:t>We have it all what you need for a Safe, Comfort &amp; Smart Living. We aim to give to more than a traditional PG living by managing all our spaces professionally </a:t>
            </a:r>
          </a:p>
        </p:txBody>
      </p:sp>
      <p:sp>
        <p:nvSpPr>
          <p:cNvPr id="52" name="TextBox 51">
            <a:extLst>
              <a:ext uri="{FF2B5EF4-FFF2-40B4-BE49-F238E27FC236}">
                <a16:creationId xmlns:a16="http://schemas.microsoft.com/office/drawing/2014/main" id="{A21850FC-90C4-48FF-A974-93E4F1621C84}"/>
              </a:ext>
            </a:extLst>
          </p:cNvPr>
          <p:cNvSpPr txBox="1"/>
          <p:nvPr/>
        </p:nvSpPr>
        <p:spPr>
          <a:xfrm>
            <a:off x="3378294" y="5070355"/>
            <a:ext cx="2885607" cy="896527"/>
          </a:xfrm>
          <a:prstGeom prst="rect">
            <a:avLst/>
          </a:prstGeom>
          <a:noFill/>
        </p:spPr>
        <p:txBody>
          <a:bodyPr wrap="square" rtlCol="0">
            <a:spAutoFit/>
          </a:bodyPr>
          <a:lstStyle/>
          <a:p>
            <a:pPr algn="just">
              <a:lnSpc>
                <a:spcPct val="150000"/>
              </a:lnSpc>
            </a:pPr>
            <a:r>
              <a:rPr lang="en-GB" sz="900" dirty="0">
                <a:solidFill>
                  <a:schemeClr val="tx1">
                    <a:lumMod val="65000"/>
                    <a:lumOff val="35000"/>
                  </a:schemeClr>
                </a:solidFill>
                <a:latin typeface="Malgun Gothic" panose="020B0503020000020004" pitchFamily="34" charset="-127"/>
                <a:ea typeface="Malgun Gothic" panose="020B0503020000020004" pitchFamily="34" charset="-127"/>
              </a:rPr>
              <a:t>Beautiful life begins with the comfort and in our living spaces we aim to provide you smart living with amenities to get you comfort. We ensure that you get healthy life and peace of mind with us.</a:t>
            </a:r>
          </a:p>
        </p:txBody>
      </p:sp>
      <p:sp>
        <p:nvSpPr>
          <p:cNvPr id="54" name="TextBox 53">
            <a:extLst>
              <a:ext uri="{FF2B5EF4-FFF2-40B4-BE49-F238E27FC236}">
                <a16:creationId xmlns:a16="http://schemas.microsoft.com/office/drawing/2014/main" id="{F8E7CAE1-DE65-4951-AA8E-A74FEA39E34D}"/>
              </a:ext>
            </a:extLst>
          </p:cNvPr>
          <p:cNvSpPr txBox="1"/>
          <p:nvPr/>
        </p:nvSpPr>
        <p:spPr>
          <a:xfrm>
            <a:off x="518345" y="7001259"/>
            <a:ext cx="3205166" cy="1312026"/>
          </a:xfrm>
          <a:prstGeom prst="rect">
            <a:avLst/>
          </a:prstGeom>
          <a:noFill/>
        </p:spPr>
        <p:txBody>
          <a:bodyPr wrap="square" rtlCol="0">
            <a:spAutoFit/>
          </a:bodyPr>
          <a:lstStyle/>
          <a:p>
            <a:pPr algn="just">
              <a:lnSpc>
                <a:spcPct val="150000"/>
              </a:lnSpc>
            </a:pPr>
            <a:r>
              <a:rPr lang="en-GB" sz="900" dirty="0">
                <a:solidFill>
                  <a:schemeClr val="tx1">
                    <a:lumMod val="65000"/>
                    <a:lumOff val="35000"/>
                  </a:schemeClr>
                </a:solidFill>
                <a:latin typeface="Malgun Gothic" panose="020B0503020000020004" pitchFamily="34" charset="-127"/>
                <a:ea typeface="Malgun Gothic" panose="020B0503020000020004" pitchFamily="34" charset="-127"/>
              </a:rPr>
              <a:t>Security is the most important part of any space where we live, be it physical or in any other form. We are committed to provide the highest level of secured environment protected from outsiders </a:t>
            </a:r>
          </a:p>
          <a:p>
            <a:pPr marL="171456" indent="-171456" algn="just">
              <a:lnSpc>
                <a:spcPct val="150000"/>
              </a:lnSpc>
              <a:buFont typeface="Arial" panose="020B0604020202020204" pitchFamily="34" charset="0"/>
              <a:buChar char="•"/>
            </a:pPr>
            <a:r>
              <a:rPr lang="en-GB" sz="900" dirty="0">
                <a:solidFill>
                  <a:schemeClr val="tx1">
                    <a:lumMod val="65000"/>
                    <a:lumOff val="35000"/>
                  </a:schemeClr>
                </a:solidFill>
                <a:latin typeface="Malgun Gothic" panose="020B0503020000020004" pitchFamily="34" charset="-127"/>
                <a:ea typeface="Malgun Gothic" panose="020B0503020000020004" pitchFamily="34" charset="-127"/>
              </a:rPr>
              <a:t>COVID Protected Spaces</a:t>
            </a:r>
          </a:p>
          <a:p>
            <a:pPr marL="171456" indent="-171456" algn="just">
              <a:lnSpc>
                <a:spcPct val="150000"/>
              </a:lnSpc>
              <a:buFont typeface="Arial" panose="020B0604020202020204" pitchFamily="34" charset="0"/>
              <a:buChar char="•"/>
            </a:pPr>
            <a:r>
              <a:rPr lang="en-GB" sz="900" dirty="0">
                <a:solidFill>
                  <a:schemeClr val="tx1">
                    <a:lumMod val="65000"/>
                    <a:lumOff val="35000"/>
                  </a:schemeClr>
                </a:solidFill>
                <a:latin typeface="Malgun Gothic" panose="020B0503020000020004" pitchFamily="34" charset="-127"/>
                <a:ea typeface="Malgun Gothic" panose="020B0503020000020004" pitchFamily="34" charset="-127"/>
              </a:rPr>
              <a:t>Multi-Layered Physical Security</a:t>
            </a:r>
          </a:p>
        </p:txBody>
      </p:sp>
      <p:sp>
        <p:nvSpPr>
          <p:cNvPr id="57" name="TextBox 56">
            <a:extLst>
              <a:ext uri="{FF2B5EF4-FFF2-40B4-BE49-F238E27FC236}">
                <a16:creationId xmlns:a16="http://schemas.microsoft.com/office/drawing/2014/main" id="{9AEC1C02-ECE3-470F-9589-92CB146E7FBA}"/>
              </a:ext>
            </a:extLst>
          </p:cNvPr>
          <p:cNvSpPr txBox="1"/>
          <p:nvPr/>
        </p:nvSpPr>
        <p:spPr>
          <a:xfrm>
            <a:off x="3438071" y="12533408"/>
            <a:ext cx="2738893" cy="400110"/>
          </a:xfrm>
          <a:prstGeom prst="rect">
            <a:avLst/>
          </a:prstGeom>
          <a:noFill/>
        </p:spPr>
        <p:txBody>
          <a:bodyPr wrap="square" rtlCol="0">
            <a:spAutoFit/>
          </a:bodyPr>
          <a:lstStyle/>
          <a:p>
            <a:r>
              <a:rPr lang="en-GB" sz="2000" dirty="0">
                <a:solidFill>
                  <a:schemeClr val="tx1">
                    <a:lumMod val="65000"/>
                    <a:lumOff val="35000"/>
                  </a:schemeClr>
                </a:solidFill>
                <a:latin typeface="Malgun Gothic" panose="020B0503020000020004" pitchFamily="34" charset="-127"/>
                <a:ea typeface="Malgun Gothic" panose="020B0503020000020004" pitchFamily="34" charset="-127"/>
              </a:rPr>
              <a:t>A SPACE FOR ALL</a:t>
            </a:r>
          </a:p>
        </p:txBody>
      </p:sp>
      <p:sp>
        <p:nvSpPr>
          <p:cNvPr id="58" name="TextBox 57">
            <a:extLst>
              <a:ext uri="{FF2B5EF4-FFF2-40B4-BE49-F238E27FC236}">
                <a16:creationId xmlns:a16="http://schemas.microsoft.com/office/drawing/2014/main" id="{C65D358F-E19C-4598-971C-4741E2413436}"/>
              </a:ext>
            </a:extLst>
          </p:cNvPr>
          <p:cNvSpPr txBox="1"/>
          <p:nvPr/>
        </p:nvSpPr>
        <p:spPr>
          <a:xfrm>
            <a:off x="3454050" y="12948658"/>
            <a:ext cx="2885607" cy="896527"/>
          </a:xfrm>
          <a:prstGeom prst="rect">
            <a:avLst/>
          </a:prstGeom>
          <a:noFill/>
        </p:spPr>
        <p:txBody>
          <a:bodyPr wrap="square" rtlCol="0">
            <a:spAutoFit/>
          </a:bodyPr>
          <a:lstStyle/>
          <a:p>
            <a:pPr marL="171456" indent="-171456">
              <a:lnSpc>
                <a:spcPct val="150000"/>
              </a:lnSpc>
              <a:buFont typeface="Arial" panose="020B0604020202020204" pitchFamily="34" charset="0"/>
              <a:buChar char="•"/>
            </a:pPr>
            <a:r>
              <a:rPr lang="en-GB" sz="900" dirty="0">
                <a:solidFill>
                  <a:schemeClr val="tx1">
                    <a:lumMod val="65000"/>
                    <a:lumOff val="35000"/>
                  </a:schemeClr>
                </a:solidFill>
                <a:latin typeface="Malgun Gothic" panose="020B0503020000020004" pitchFamily="34" charset="-127"/>
                <a:ea typeface="Malgun Gothic" panose="020B0503020000020004" pitchFamily="34" charset="-127"/>
              </a:rPr>
              <a:t>Hostels for Boys &amp; Girls</a:t>
            </a:r>
          </a:p>
          <a:p>
            <a:pPr marL="171456" indent="-171456">
              <a:lnSpc>
                <a:spcPct val="150000"/>
              </a:lnSpc>
              <a:buFont typeface="Arial" panose="020B0604020202020204" pitchFamily="34" charset="0"/>
              <a:buChar char="•"/>
            </a:pPr>
            <a:r>
              <a:rPr lang="en-GB" sz="900" dirty="0">
                <a:solidFill>
                  <a:schemeClr val="tx1">
                    <a:lumMod val="65000"/>
                    <a:lumOff val="35000"/>
                  </a:schemeClr>
                </a:solidFill>
                <a:latin typeface="Malgun Gothic" panose="020B0503020000020004" pitchFamily="34" charset="-127"/>
                <a:ea typeface="Malgun Gothic" panose="020B0503020000020004" pitchFamily="34" charset="-127"/>
              </a:rPr>
              <a:t>Suitable for Working Professionals</a:t>
            </a:r>
          </a:p>
          <a:p>
            <a:pPr marL="171456" indent="-171456">
              <a:lnSpc>
                <a:spcPct val="150000"/>
              </a:lnSpc>
              <a:buFont typeface="Arial" panose="020B0604020202020204" pitchFamily="34" charset="0"/>
              <a:buChar char="•"/>
            </a:pPr>
            <a:r>
              <a:rPr lang="en-GB" sz="900" dirty="0">
                <a:solidFill>
                  <a:schemeClr val="tx1">
                    <a:lumMod val="65000"/>
                    <a:lumOff val="35000"/>
                  </a:schemeClr>
                </a:solidFill>
                <a:latin typeface="Malgun Gothic" panose="020B0503020000020004" pitchFamily="34" charset="-127"/>
                <a:ea typeface="Malgun Gothic" panose="020B0503020000020004" pitchFamily="34" charset="-127"/>
              </a:rPr>
              <a:t>Separate Guest Room for Guardians for overnight stay (While you pay nothing)</a:t>
            </a:r>
          </a:p>
        </p:txBody>
      </p:sp>
      <p:sp>
        <p:nvSpPr>
          <p:cNvPr id="63" name="TextBox 62">
            <a:extLst>
              <a:ext uri="{FF2B5EF4-FFF2-40B4-BE49-F238E27FC236}">
                <a16:creationId xmlns:a16="http://schemas.microsoft.com/office/drawing/2014/main" id="{54CED94E-9123-4AAF-A924-79D1D4C8BC52}"/>
              </a:ext>
            </a:extLst>
          </p:cNvPr>
          <p:cNvSpPr txBox="1"/>
          <p:nvPr/>
        </p:nvSpPr>
        <p:spPr>
          <a:xfrm>
            <a:off x="792416" y="14743298"/>
            <a:ext cx="2738893" cy="707886"/>
          </a:xfrm>
          <a:prstGeom prst="rect">
            <a:avLst/>
          </a:prstGeom>
          <a:noFill/>
        </p:spPr>
        <p:txBody>
          <a:bodyPr wrap="square" rtlCol="0">
            <a:spAutoFit/>
          </a:bodyPr>
          <a:lstStyle/>
          <a:p>
            <a:r>
              <a:rPr lang="en-GB" sz="2000" dirty="0">
                <a:solidFill>
                  <a:schemeClr val="tx1">
                    <a:lumMod val="65000"/>
                    <a:lumOff val="35000"/>
                  </a:schemeClr>
                </a:solidFill>
                <a:latin typeface="Malgun Gothic" panose="020B0503020000020004" pitchFamily="34" charset="-127"/>
                <a:ea typeface="Malgun Gothic" panose="020B0503020000020004" pitchFamily="34" charset="-127"/>
              </a:rPr>
              <a:t>WE HAVE IT ALL WHAT YOU NEED</a:t>
            </a:r>
          </a:p>
        </p:txBody>
      </p:sp>
      <p:sp>
        <p:nvSpPr>
          <p:cNvPr id="64" name="TextBox 63">
            <a:extLst>
              <a:ext uri="{FF2B5EF4-FFF2-40B4-BE49-F238E27FC236}">
                <a16:creationId xmlns:a16="http://schemas.microsoft.com/office/drawing/2014/main" id="{031C245A-F090-45C7-B318-679D2E09261D}"/>
              </a:ext>
            </a:extLst>
          </p:cNvPr>
          <p:cNvSpPr txBox="1"/>
          <p:nvPr/>
        </p:nvSpPr>
        <p:spPr>
          <a:xfrm>
            <a:off x="792416" y="15435579"/>
            <a:ext cx="2645655" cy="896527"/>
          </a:xfrm>
          <a:prstGeom prst="rect">
            <a:avLst/>
          </a:prstGeom>
          <a:noFill/>
        </p:spPr>
        <p:txBody>
          <a:bodyPr wrap="square" rtlCol="0">
            <a:spAutoFit/>
          </a:bodyPr>
          <a:lstStyle/>
          <a:p>
            <a:pPr>
              <a:lnSpc>
                <a:spcPct val="150000"/>
              </a:lnSpc>
            </a:pPr>
            <a:r>
              <a:rPr lang="en-GB" sz="900" dirty="0">
                <a:solidFill>
                  <a:schemeClr val="tx1">
                    <a:lumMod val="65000"/>
                    <a:lumOff val="35000"/>
                  </a:schemeClr>
                </a:solidFill>
                <a:latin typeface="Malgun Gothic" panose="020B0503020000020004" pitchFamily="34" charset="-127"/>
                <a:ea typeface="Malgun Gothic" panose="020B0503020000020004" pitchFamily="34" charset="-127"/>
              </a:rPr>
              <a:t>Just bring minimal along and rest you will find all the amenities such as furnished rooms, AC, Refrigerator etc. Just look at our amenities section to see about what all we do offer.</a:t>
            </a:r>
          </a:p>
        </p:txBody>
      </p:sp>
      <p:sp>
        <p:nvSpPr>
          <p:cNvPr id="66" name="TextBox 65">
            <a:extLst>
              <a:ext uri="{FF2B5EF4-FFF2-40B4-BE49-F238E27FC236}">
                <a16:creationId xmlns:a16="http://schemas.microsoft.com/office/drawing/2014/main" id="{40108DB6-282F-478C-BF3F-FA241377FCDB}"/>
              </a:ext>
            </a:extLst>
          </p:cNvPr>
          <p:cNvSpPr txBox="1"/>
          <p:nvPr/>
        </p:nvSpPr>
        <p:spPr>
          <a:xfrm>
            <a:off x="3593080" y="17090923"/>
            <a:ext cx="2738893" cy="707886"/>
          </a:xfrm>
          <a:prstGeom prst="rect">
            <a:avLst/>
          </a:prstGeom>
          <a:noFill/>
        </p:spPr>
        <p:txBody>
          <a:bodyPr wrap="square" rtlCol="0">
            <a:spAutoFit/>
          </a:bodyPr>
          <a:lstStyle/>
          <a:p>
            <a:r>
              <a:rPr lang="en-GB" sz="2000" dirty="0">
                <a:solidFill>
                  <a:schemeClr val="tx1">
                    <a:lumMod val="65000"/>
                    <a:lumOff val="35000"/>
                  </a:schemeClr>
                </a:solidFill>
                <a:latin typeface="Malgun Gothic" panose="020B0503020000020004" pitchFamily="34" charset="-127"/>
                <a:ea typeface="Malgun Gothic" panose="020B0503020000020004" pitchFamily="34" charset="-127"/>
              </a:rPr>
              <a:t>FITNESS &amp; FOCUS IS YOURS</a:t>
            </a:r>
          </a:p>
        </p:txBody>
      </p:sp>
      <p:sp>
        <p:nvSpPr>
          <p:cNvPr id="67" name="TextBox 66">
            <a:extLst>
              <a:ext uri="{FF2B5EF4-FFF2-40B4-BE49-F238E27FC236}">
                <a16:creationId xmlns:a16="http://schemas.microsoft.com/office/drawing/2014/main" id="{5B32B8D5-1B3A-4D19-ABF9-58C1CE295B20}"/>
              </a:ext>
            </a:extLst>
          </p:cNvPr>
          <p:cNvSpPr txBox="1"/>
          <p:nvPr/>
        </p:nvSpPr>
        <p:spPr>
          <a:xfrm>
            <a:off x="3570931" y="17831613"/>
            <a:ext cx="2738893" cy="896527"/>
          </a:xfrm>
          <a:prstGeom prst="rect">
            <a:avLst/>
          </a:prstGeom>
          <a:noFill/>
        </p:spPr>
        <p:txBody>
          <a:bodyPr wrap="square" rtlCol="0">
            <a:spAutoFit/>
          </a:bodyPr>
          <a:lstStyle/>
          <a:p>
            <a:pPr>
              <a:lnSpc>
                <a:spcPct val="150000"/>
              </a:lnSpc>
            </a:pPr>
            <a:r>
              <a:rPr lang="en-GB" sz="900" dirty="0">
                <a:solidFill>
                  <a:schemeClr val="tx1">
                    <a:lumMod val="65000"/>
                    <a:lumOff val="35000"/>
                  </a:schemeClr>
                </a:solidFill>
                <a:latin typeface="Malgun Gothic" panose="020B0503020000020004" pitchFamily="34" charset="-127"/>
                <a:ea typeface="Malgun Gothic" panose="020B0503020000020004" pitchFamily="34" charset="-127"/>
              </a:rPr>
              <a:t>Good health and peace of mind is the key of great living. If you’ve subscribed our smart living, you are surely going to get our free packages of Gym &amp; Library.</a:t>
            </a:r>
          </a:p>
        </p:txBody>
      </p:sp>
      <p:pic>
        <p:nvPicPr>
          <p:cNvPr id="68" name="Picture 67">
            <a:extLst>
              <a:ext uri="{FF2B5EF4-FFF2-40B4-BE49-F238E27FC236}">
                <a16:creationId xmlns:a16="http://schemas.microsoft.com/office/drawing/2014/main" id="{C33AB737-9FAC-4919-9AB1-B632A6701642}"/>
              </a:ext>
            </a:extLst>
          </p:cNvPr>
          <p:cNvPicPr>
            <a:picLocks noChangeAspect="1"/>
          </p:cNvPicPr>
          <p:nvPr/>
        </p:nvPicPr>
        <p:blipFill>
          <a:blip r:embed="rId5"/>
          <a:stretch>
            <a:fillRect/>
          </a:stretch>
        </p:blipFill>
        <p:spPr>
          <a:xfrm>
            <a:off x="-7152" y="21731029"/>
            <a:ext cx="6868471" cy="2291168"/>
          </a:xfrm>
          <a:prstGeom prst="rect">
            <a:avLst/>
          </a:prstGeom>
        </p:spPr>
      </p:pic>
      <p:sp>
        <p:nvSpPr>
          <p:cNvPr id="69" name="Rectangle 68">
            <a:extLst>
              <a:ext uri="{FF2B5EF4-FFF2-40B4-BE49-F238E27FC236}">
                <a16:creationId xmlns:a16="http://schemas.microsoft.com/office/drawing/2014/main" id="{DEBBDF3E-1B86-4D20-9634-DF5AFF734A0A}"/>
              </a:ext>
            </a:extLst>
          </p:cNvPr>
          <p:cNvSpPr/>
          <p:nvPr/>
        </p:nvSpPr>
        <p:spPr>
          <a:xfrm>
            <a:off x="-16015" y="22660945"/>
            <a:ext cx="6884744" cy="1349181"/>
          </a:xfrm>
          <a:prstGeom prst="rect">
            <a:avLst/>
          </a:prstGeom>
          <a:solidFill>
            <a:srgbClr val="F76C6C">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TextBox 73">
            <a:extLst>
              <a:ext uri="{FF2B5EF4-FFF2-40B4-BE49-F238E27FC236}">
                <a16:creationId xmlns:a16="http://schemas.microsoft.com/office/drawing/2014/main" id="{4EF6EC11-DAAE-4236-A021-E3B63AE8E75F}"/>
              </a:ext>
            </a:extLst>
          </p:cNvPr>
          <p:cNvSpPr txBox="1"/>
          <p:nvPr/>
        </p:nvSpPr>
        <p:spPr>
          <a:xfrm>
            <a:off x="865772" y="19494014"/>
            <a:ext cx="2738893" cy="400110"/>
          </a:xfrm>
          <a:prstGeom prst="rect">
            <a:avLst/>
          </a:prstGeom>
          <a:noFill/>
        </p:spPr>
        <p:txBody>
          <a:bodyPr wrap="square" rtlCol="0">
            <a:spAutoFit/>
          </a:bodyPr>
          <a:lstStyle/>
          <a:p>
            <a:r>
              <a:rPr lang="en-GB" sz="2000" dirty="0">
                <a:solidFill>
                  <a:schemeClr val="tx1">
                    <a:lumMod val="65000"/>
                    <a:lumOff val="35000"/>
                  </a:schemeClr>
                </a:solidFill>
                <a:latin typeface="Malgun Gothic" panose="020B0503020000020004" pitchFamily="34" charset="-127"/>
                <a:ea typeface="Malgun Gothic" panose="020B0503020000020004" pitchFamily="34" charset="-127"/>
              </a:rPr>
              <a:t>PRIME LOCATIONS</a:t>
            </a:r>
          </a:p>
        </p:txBody>
      </p:sp>
      <p:sp>
        <p:nvSpPr>
          <p:cNvPr id="75" name="TextBox 74">
            <a:extLst>
              <a:ext uri="{FF2B5EF4-FFF2-40B4-BE49-F238E27FC236}">
                <a16:creationId xmlns:a16="http://schemas.microsoft.com/office/drawing/2014/main" id="{10D15B10-D89A-4874-9BDC-7CC190149D77}"/>
              </a:ext>
            </a:extLst>
          </p:cNvPr>
          <p:cNvSpPr txBox="1"/>
          <p:nvPr/>
        </p:nvSpPr>
        <p:spPr>
          <a:xfrm>
            <a:off x="865772" y="19894124"/>
            <a:ext cx="2738893" cy="896527"/>
          </a:xfrm>
          <a:prstGeom prst="rect">
            <a:avLst/>
          </a:prstGeom>
          <a:noFill/>
        </p:spPr>
        <p:txBody>
          <a:bodyPr wrap="square" rtlCol="0">
            <a:spAutoFit/>
          </a:bodyPr>
          <a:lstStyle/>
          <a:p>
            <a:pPr>
              <a:lnSpc>
                <a:spcPct val="150000"/>
              </a:lnSpc>
            </a:pPr>
            <a:r>
              <a:rPr lang="en-GB" sz="900" dirty="0">
                <a:solidFill>
                  <a:schemeClr val="tx1">
                    <a:lumMod val="65000"/>
                    <a:lumOff val="35000"/>
                  </a:schemeClr>
                </a:solidFill>
                <a:latin typeface="Malgun Gothic" panose="020B0503020000020004" pitchFamily="34" charset="-127"/>
                <a:ea typeface="Malgun Gothic" panose="020B0503020000020004" pitchFamily="34" charset="-127"/>
              </a:rPr>
              <a:t>Our all properties are at the prime locations and have all the facilities, commutes etc. at walking distance. Shop anything, grab a bite or hang up with friends whenever you want.</a:t>
            </a:r>
          </a:p>
        </p:txBody>
      </p:sp>
      <p:sp>
        <p:nvSpPr>
          <p:cNvPr id="76" name="TextBox 75">
            <a:extLst>
              <a:ext uri="{FF2B5EF4-FFF2-40B4-BE49-F238E27FC236}">
                <a16:creationId xmlns:a16="http://schemas.microsoft.com/office/drawing/2014/main" id="{97E7516D-86E4-4363-AAEE-B72F7C88C3B7}"/>
              </a:ext>
            </a:extLst>
          </p:cNvPr>
          <p:cNvSpPr txBox="1"/>
          <p:nvPr/>
        </p:nvSpPr>
        <p:spPr>
          <a:xfrm>
            <a:off x="276227" y="24229485"/>
            <a:ext cx="1560521" cy="369332"/>
          </a:xfrm>
          <a:prstGeom prst="rect">
            <a:avLst/>
          </a:prstGeom>
          <a:noFill/>
        </p:spPr>
        <p:txBody>
          <a:bodyPr wrap="square" rtlCol="0">
            <a:spAutoFit/>
          </a:bodyPr>
          <a:lstStyle/>
          <a:p>
            <a:r>
              <a:rPr lang="en-GB" dirty="0">
                <a:solidFill>
                  <a:schemeClr val="bg1"/>
                </a:solidFill>
              </a:rPr>
              <a:t>Parento Homz</a:t>
            </a:r>
          </a:p>
        </p:txBody>
      </p:sp>
      <p:sp>
        <p:nvSpPr>
          <p:cNvPr id="77" name="TextBox 76">
            <a:extLst>
              <a:ext uri="{FF2B5EF4-FFF2-40B4-BE49-F238E27FC236}">
                <a16:creationId xmlns:a16="http://schemas.microsoft.com/office/drawing/2014/main" id="{CE55E70C-70F4-42FB-B8E3-7257299F3B4F}"/>
              </a:ext>
            </a:extLst>
          </p:cNvPr>
          <p:cNvSpPr txBox="1"/>
          <p:nvPr/>
        </p:nvSpPr>
        <p:spPr>
          <a:xfrm>
            <a:off x="297439" y="24700560"/>
            <a:ext cx="1734482" cy="622543"/>
          </a:xfrm>
          <a:prstGeom prst="rect">
            <a:avLst/>
          </a:prstGeom>
          <a:noFill/>
        </p:spPr>
        <p:txBody>
          <a:bodyPr wrap="square" rtlCol="0">
            <a:spAutoFit/>
          </a:bodyPr>
          <a:lstStyle/>
          <a:p>
            <a:pPr>
              <a:lnSpc>
                <a:spcPct val="150000"/>
              </a:lnSpc>
            </a:pPr>
            <a:r>
              <a:rPr lang="en-GB" sz="800" dirty="0">
                <a:solidFill>
                  <a:schemeClr val="bg1"/>
                </a:solidFill>
                <a:latin typeface="Malgun Gothic" panose="020B0503020000020004" pitchFamily="34" charset="-127"/>
                <a:ea typeface="Malgun Gothic" panose="020B0503020000020004" pitchFamily="34" charset="-127"/>
              </a:rPr>
              <a:t>Corporate Office - A1/470 Main Market, Shakarpur, East Delhi 110092</a:t>
            </a:r>
          </a:p>
        </p:txBody>
      </p:sp>
      <p:sp>
        <p:nvSpPr>
          <p:cNvPr id="78" name="TextBox 77">
            <a:extLst>
              <a:ext uri="{FF2B5EF4-FFF2-40B4-BE49-F238E27FC236}">
                <a16:creationId xmlns:a16="http://schemas.microsoft.com/office/drawing/2014/main" id="{16B31B8D-FFD7-45A8-BA61-1A00EAA728E5}"/>
              </a:ext>
            </a:extLst>
          </p:cNvPr>
          <p:cNvSpPr txBox="1"/>
          <p:nvPr/>
        </p:nvSpPr>
        <p:spPr>
          <a:xfrm>
            <a:off x="2504661" y="24663729"/>
            <a:ext cx="1343767" cy="900246"/>
          </a:xfrm>
          <a:prstGeom prst="rect">
            <a:avLst/>
          </a:prstGeom>
          <a:noFill/>
        </p:spPr>
        <p:txBody>
          <a:bodyPr wrap="square" rtlCol="0">
            <a:spAutoFit/>
          </a:bodyPr>
          <a:lstStyle/>
          <a:p>
            <a:r>
              <a:rPr lang="en-GB" sz="1050" dirty="0">
                <a:solidFill>
                  <a:schemeClr val="bg1"/>
                </a:solidFill>
              </a:rPr>
              <a:t>9871775527</a:t>
            </a:r>
          </a:p>
          <a:p>
            <a:r>
              <a:rPr lang="en-GB" sz="1050" dirty="0">
                <a:solidFill>
                  <a:schemeClr val="bg1"/>
                </a:solidFill>
              </a:rPr>
              <a:t>9953495340</a:t>
            </a:r>
          </a:p>
          <a:p>
            <a:r>
              <a:rPr lang="en-GB" sz="1050" dirty="0">
                <a:solidFill>
                  <a:schemeClr val="bg1"/>
                </a:solidFill>
              </a:rPr>
              <a:t>9953495341</a:t>
            </a:r>
          </a:p>
          <a:p>
            <a:r>
              <a:rPr lang="en-GB" sz="1050" dirty="0">
                <a:solidFill>
                  <a:schemeClr val="bg1"/>
                </a:solidFill>
              </a:rPr>
              <a:t>9953495343</a:t>
            </a:r>
          </a:p>
          <a:p>
            <a:r>
              <a:rPr lang="en-GB" sz="1050" dirty="0">
                <a:solidFill>
                  <a:schemeClr val="bg1"/>
                </a:solidFill>
              </a:rPr>
              <a:t>9953495344</a:t>
            </a:r>
          </a:p>
        </p:txBody>
      </p:sp>
      <p:sp>
        <p:nvSpPr>
          <p:cNvPr id="79" name="TextBox 78">
            <a:extLst>
              <a:ext uri="{FF2B5EF4-FFF2-40B4-BE49-F238E27FC236}">
                <a16:creationId xmlns:a16="http://schemas.microsoft.com/office/drawing/2014/main" id="{2D2DB12F-DBFB-4C77-9D6F-7354A30FC41E}"/>
              </a:ext>
            </a:extLst>
          </p:cNvPr>
          <p:cNvSpPr txBox="1"/>
          <p:nvPr/>
        </p:nvSpPr>
        <p:spPr>
          <a:xfrm>
            <a:off x="2478059" y="24240638"/>
            <a:ext cx="1560521" cy="369332"/>
          </a:xfrm>
          <a:prstGeom prst="rect">
            <a:avLst/>
          </a:prstGeom>
          <a:noFill/>
        </p:spPr>
        <p:txBody>
          <a:bodyPr wrap="square" rtlCol="0">
            <a:spAutoFit/>
          </a:bodyPr>
          <a:lstStyle/>
          <a:p>
            <a:r>
              <a:rPr lang="en-GB" dirty="0">
                <a:solidFill>
                  <a:schemeClr val="bg1"/>
                </a:solidFill>
              </a:rPr>
              <a:t>Call us</a:t>
            </a:r>
          </a:p>
        </p:txBody>
      </p:sp>
      <p:sp>
        <p:nvSpPr>
          <p:cNvPr id="80" name="TextBox 79">
            <a:extLst>
              <a:ext uri="{FF2B5EF4-FFF2-40B4-BE49-F238E27FC236}">
                <a16:creationId xmlns:a16="http://schemas.microsoft.com/office/drawing/2014/main" id="{632F25C6-7178-4013-A9E9-59C54786209B}"/>
              </a:ext>
            </a:extLst>
          </p:cNvPr>
          <p:cNvSpPr txBox="1"/>
          <p:nvPr/>
        </p:nvSpPr>
        <p:spPr>
          <a:xfrm>
            <a:off x="4847424" y="24217054"/>
            <a:ext cx="1560521" cy="369332"/>
          </a:xfrm>
          <a:prstGeom prst="rect">
            <a:avLst/>
          </a:prstGeom>
          <a:noFill/>
        </p:spPr>
        <p:txBody>
          <a:bodyPr wrap="square" rtlCol="0">
            <a:spAutoFit/>
          </a:bodyPr>
          <a:lstStyle/>
          <a:p>
            <a:r>
              <a:rPr lang="en-GB" dirty="0">
                <a:solidFill>
                  <a:schemeClr val="bg1"/>
                </a:solidFill>
              </a:rPr>
              <a:t>Follow us</a:t>
            </a:r>
          </a:p>
        </p:txBody>
      </p:sp>
      <p:sp>
        <p:nvSpPr>
          <p:cNvPr id="81" name="TextBox 80">
            <a:extLst>
              <a:ext uri="{FF2B5EF4-FFF2-40B4-BE49-F238E27FC236}">
                <a16:creationId xmlns:a16="http://schemas.microsoft.com/office/drawing/2014/main" id="{57C8453D-3401-4681-8262-488D3EDF6F9C}"/>
              </a:ext>
            </a:extLst>
          </p:cNvPr>
          <p:cNvSpPr txBox="1"/>
          <p:nvPr/>
        </p:nvSpPr>
        <p:spPr>
          <a:xfrm>
            <a:off x="245932" y="22908309"/>
            <a:ext cx="6162013" cy="830997"/>
          </a:xfrm>
          <a:prstGeom prst="rect">
            <a:avLst/>
          </a:prstGeom>
          <a:noFill/>
        </p:spPr>
        <p:txBody>
          <a:bodyPr wrap="square" rtlCol="0">
            <a:spAutoFit/>
          </a:bodyPr>
          <a:lstStyle/>
          <a:p>
            <a:r>
              <a:rPr lang="en-GB" sz="2000" b="1" dirty="0">
                <a:solidFill>
                  <a:schemeClr val="bg1"/>
                </a:solidFill>
              </a:rPr>
              <a:t>LET US BE PART OF YOUR MEMORIES &amp; STORIES. </a:t>
            </a:r>
          </a:p>
          <a:p>
            <a:r>
              <a:rPr lang="en-GB" sz="2800" b="1" dirty="0">
                <a:solidFill>
                  <a:schemeClr val="bg1"/>
                </a:solidFill>
              </a:rPr>
              <a:t>Let’s Create some together </a:t>
            </a:r>
          </a:p>
        </p:txBody>
      </p:sp>
      <p:pic>
        <p:nvPicPr>
          <p:cNvPr id="1028" name="Picture 4" descr="Cheap inn, affordable guesthouse. college dormitory, motel check in. hostel services, lower priced accommodation, best hostel facilities concept. Free Vector">
            <a:extLst>
              <a:ext uri="{FF2B5EF4-FFF2-40B4-BE49-F238E27FC236}">
                <a16:creationId xmlns:a16="http://schemas.microsoft.com/office/drawing/2014/main" id="{6A2AF90A-8123-401D-9E5E-6343F00325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475" y="12621882"/>
            <a:ext cx="2940891" cy="195902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018F011D-DDA4-4F5A-A439-4D306A9A66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9888" y="16842734"/>
            <a:ext cx="2210709" cy="2210709"/>
          </a:xfrm>
          <a:prstGeom prst="rect">
            <a:avLst/>
          </a:prstGeom>
        </p:spPr>
      </p:pic>
      <p:pic>
        <p:nvPicPr>
          <p:cNvPr id="82" name="Picture 81">
            <a:extLst>
              <a:ext uri="{FF2B5EF4-FFF2-40B4-BE49-F238E27FC236}">
                <a16:creationId xmlns:a16="http://schemas.microsoft.com/office/drawing/2014/main" id="{174B1FB1-A117-4B04-BF02-693A67E32C7F}"/>
              </a:ext>
            </a:extLst>
          </p:cNvPr>
          <p:cNvPicPr>
            <a:picLocks noChangeAspect="1"/>
          </p:cNvPicPr>
          <p:nvPr/>
        </p:nvPicPr>
        <p:blipFill>
          <a:blip r:embed="rId8"/>
          <a:stretch>
            <a:fillRect/>
          </a:stretch>
        </p:blipFill>
        <p:spPr>
          <a:xfrm>
            <a:off x="500061" y="4246999"/>
            <a:ext cx="2838626" cy="1892417"/>
          </a:xfrm>
          <a:prstGeom prst="rect">
            <a:avLst/>
          </a:prstGeom>
        </p:spPr>
      </p:pic>
      <p:pic>
        <p:nvPicPr>
          <p:cNvPr id="1032" name="Picture 8" descr="Around the world concept illustration Free Vector">
            <a:extLst>
              <a:ext uri="{FF2B5EF4-FFF2-40B4-BE49-F238E27FC236}">
                <a16:creationId xmlns:a16="http://schemas.microsoft.com/office/drawing/2014/main" id="{A1A45E67-3CA3-4CC1-ABDD-D4F7297E86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9957" y="19090662"/>
            <a:ext cx="2193791" cy="2193791"/>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0DE32787-1FF7-4B94-B2B6-1772CCCBD6C2}"/>
              </a:ext>
            </a:extLst>
          </p:cNvPr>
          <p:cNvSpPr/>
          <p:nvPr/>
        </p:nvSpPr>
        <p:spPr>
          <a:xfrm>
            <a:off x="865772" y="16403527"/>
            <a:ext cx="1166149" cy="218922"/>
          </a:xfrm>
          <a:prstGeom prst="rect">
            <a:avLst/>
          </a:prstGeom>
          <a:solidFill>
            <a:srgbClr val="F7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View All Amenities</a:t>
            </a:r>
          </a:p>
        </p:txBody>
      </p:sp>
      <p:pic>
        <p:nvPicPr>
          <p:cNvPr id="87" name="Picture 86">
            <a:extLst>
              <a:ext uri="{FF2B5EF4-FFF2-40B4-BE49-F238E27FC236}">
                <a16:creationId xmlns:a16="http://schemas.microsoft.com/office/drawing/2014/main" id="{2138C4A9-4471-4A35-8D2B-D10E48A171CC}"/>
              </a:ext>
            </a:extLst>
          </p:cNvPr>
          <p:cNvPicPr>
            <a:picLocks noChangeAspect="1"/>
          </p:cNvPicPr>
          <p:nvPr/>
        </p:nvPicPr>
        <p:blipFill>
          <a:blip r:embed="rId10"/>
          <a:stretch>
            <a:fillRect/>
          </a:stretch>
        </p:blipFill>
        <p:spPr>
          <a:xfrm>
            <a:off x="3739393" y="14922355"/>
            <a:ext cx="2414628" cy="1287997"/>
          </a:xfrm>
          <a:prstGeom prst="rect">
            <a:avLst/>
          </a:prstGeom>
        </p:spPr>
      </p:pic>
    </p:spTree>
    <p:extLst>
      <p:ext uri="{BB962C8B-B14F-4D97-AF65-F5344CB8AC3E}">
        <p14:creationId xmlns:p14="http://schemas.microsoft.com/office/powerpoint/2010/main" val="39734417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615</TotalTime>
  <Words>330</Words>
  <Application>Microsoft Office PowerPoint</Application>
  <PresentationFormat>Custom</PresentationFormat>
  <Paragraphs>37</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Malgun Gothic</vt:lpstr>
      <vt:lpstr>Microsoft YaHei UI Light</vt:lpstr>
      <vt:lpstr>Arial</vt:lpstr>
      <vt:lpstr>Calibri</vt:lpstr>
      <vt:lpstr>Calibri Light</vt:lpstr>
      <vt:lpstr>Raleway</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Deepak Kumar Gahoi</dc:creator>
  <cp:lastModifiedBy>ankur pandey</cp:lastModifiedBy>
  <cp:revision>30</cp:revision>
  <dcterms:created xsi:type="dcterms:W3CDTF">2020-11-07T09:58:18Z</dcterms:created>
  <dcterms:modified xsi:type="dcterms:W3CDTF">2020-11-10T16:43:23Z</dcterms:modified>
</cp:coreProperties>
</file>